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Old Standard TT"/>
      <p:regular r:id="rId15"/>
      <p:bold r:id="rId16"/>
      <p: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369DAFB-512C-41B0-8954-659C04558764}">
  <a:tblStyle styleId="{1369DAFB-512C-41B0-8954-659C045587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OldStandardTT-regular.fntdata"/><Relationship Id="rId14" Type="http://schemas.openxmlformats.org/officeDocument/2006/relationships/slide" Target="slides/slide8.xml"/><Relationship Id="rId17" Type="http://schemas.openxmlformats.org/officeDocument/2006/relationships/font" Target="fonts/OldStandardTT-italic.fntdata"/><Relationship Id="rId16" Type="http://schemas.openxmlformats.org/officeDocument/2006/relationships/font" Target="fonts/OldStandardT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e7d6baf4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e7d6baf4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e7d6baf45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e7d6baf45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e7d6baf45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e7d6baf45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e7d6baf45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e7d6baf45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e7be3c377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e7be3c377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e7d06df4e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e7d06df4e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671150" y="3832000"/>
            <a:ext cx="82146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1D5DB"/>
                </a:solidFill>
                <a:latin typeface="Arial"/>
                <a:ea typeface="Arial"/>
                <a:cs typeface="Arial"/>
                <a:sym typeface="Arial"/>
              </a:rPr>
              <a:t>HW 1</a:t>
            </a:r>
            <a:endParaRPr sz="3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946" y="175050"/>
            <a:ext cx="6649000" cy="36569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/>
          <p:nvPr/>
        </p:nvSpPr>
        <p:spPr>
          <a:xfrm>
            <a:off x="518775" y="3400050"/>
            <a:ext cx="787500" cy="49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8200" y="1276850"/>
            <a:ext cx="4229899" cy="23792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Google Shape;67;p14"/>
          <p:cNvCxnSpPr/>
          <p:nvPr/>
        </p:nvCxnSpPr>
        <p:spPr>
          <a:xfrm>
            <a:off x="167700" y="4888950"/>
            <a:ext cx="880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" name="Google Shape;68;p14"/>
          <p:cNvSpPr txBox="1"/>
          <p:nvPr/>
        </p:nvSpPr>
        <p:spPr>
          <a:xfrm>
            <a:off x="1683900" y="4855950"/>
            <a:ext cx="5185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https://adamdegroote.com/wp-content/uploads/2017/04/DJI_0023.MOV.Still002.jpg</a:t>
            </a:r>
            <a:endParaRPr sz="1000"/>
          </a:p>
        </p:txBody>
      </p:sp>
      <p:sp>
        <p:nvSpPr>
          <p:cNvPr id="69" name="Google Shape;69;p14"/>
          <p:cNvSpPr txBox="1"/>
          <p:nvPr/>
        </p:nvSpPr>
        <p:spPr>
          <a:xfrm>
            <a:off x="167700" y="471125"/>
            <a:ext cx="45204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Forests can catch fire easily. 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Putting out fires frequently increases amount of available wood acting as fuel. 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Immediately putting out forest fire is not the best strategy. 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</a:t>
            </a:r>
            <a:r>
              <a:rPr b="1" lang="en" sz="1200">
                <a:solidFill>
                  <a:schemeClr val="dk1"/>
                </a:solidFill>
              </a:rPr>
              <a:t>Is there an  alternative strategy.?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167700" y="2072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Problem:</a:t>
            </a:r>
            <a:endParaRPr b="1"/>
          </a:p>
        </p:txBody>
      </p:sp>
      <p:cxnSp>
        <p:nvCxnSpPr>
          <p:cNvPr id="71" name="Google Shape;71;p14"/>
          <p:cNvCxnSpPr/>
          <p:nvPr/>
        </p:nvCxnSpPr>
        <p:spPr>
          <a:xfrm flipH="1" rot="10800000">
            <a:off x="1441400" y="1869888"/>
            <a:ext cx="3054900" cy="24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" name="Google Shape;72;p14"/>
          <p:cNvSpPr txBox="1"/>
          <p:nvPr/>
        </p:nvSpPr>
        <p:spPr>
          <a:xfrm>
            <a:off x="167700" y="2074350"/>
            <a:ext cx="4459800" cy="16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Motivation:</a:t>
            </a:r>
            <a:br>
              <a:rPr b="1"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 Historically, humans have partitioned large areas of land into rectangles for farming. 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Forest is a large piece of land.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PARTITION INTO GRID!!!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- Each rectangular cell becomes more manageable. </a:t>
            </a:r>
            <a:endParaRPr b="1"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0375" y="531025"/>
            <a:ext cx="3679775" cy="370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168575" y="227600"/>
            <a:ext cx="4931100" cy="3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</a:rPr>
              <a:t>Preliminaries:</a:t>
            </a:r>
            <a:endParaRPr b="1" sz="12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</a:t>
            </a:r>
            <a:r>
              <a:rPr b="1" lang="en" sz="1200">
                <a:solidFill>
                  <a:schemeClr val="dk1"/>
                </a:solidFill>
              </a:rPr>
              <a:t>Orange</a:t>
            </a:r>
            <a:r>
              <a:rPr lang="en" sz="1200">
                <a:solidFill>
                  <a:schemeClr val="dk1"/>
                </a:solidFill>
              </a:rPr>
              <a:t>: roads to travel around forest. 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</a:t>
            </a:r>
            <a:r>
              <a:rPr b="1" lang="en" sz="1200">
                <a:solidFill>
                  <a:schemeClr val="dk1"/>
                </a:solidFill>
              </a:rPr>
              <a:t>each green cell</a:t>
            </a:r>
            <a:r>
              <a:rPr lang="en" sz="1200">
                <a:solidFill>
                  <a:schemeClr val="dk1"/>
                </a:solidFill>
              </a:rPr>
              <a:t>: area of a forest.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</a:rPr>
              <a:t>Our Approach Is:</a:t>
            </a:r>
            <a:endParaRPr b="1" sz="12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</a:t>
            </a:r>
            <a:r>
              <a:rPr b="1" lang="en" sz="1200">
                <a:solidFill>
                  <a:schemeClr val="dk1"/>
                </a:solidFill>
              </a:rPr>
              <a:t>simpler</a:t>
            </a:r>
            <a:r>
              <a:rPr lang="en" sz="1200">
                <a:solidFill>
                  <a:schemeClr val="dk1"/>
                </a:solidFill>
              </a:rPr>
              <a:t>: for chopping forest, you only need to cut straight lines. (which is easy, pythagoras!!)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</a:t>
            </a:r>
            <a:r>
              <a:rPr b="1" lang="en" sz="1200">
                <a:solidFill>
                  <a:schemeClr val="dk1"/>
                </a:solidFill>
              </a:rPr>
              <a:t>risk free</a:t>
            </a:r>
            <a:r>
              <a:rPr lang="en" sz="1200">
                <a:solidFill>
                  <a:schemeClr val="dk1"/>
                </a:solidFill>
              </a:rPr>
              <a:t>: if one cell burns, it's fine (since cells are disconnected with roads in between)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</a:t>
            </a:r>
            <a:r>
              <a:rPr b="1" lang="en" sz="1200">
                <a:solidFill>
                  <a:schemeClr val="dk1"/>
                </a:solidFill>
              </a:rPr>
              <a:t>environmental friendly</a:t>
            </a:r>
            <a:r>
              <a:rPr lang="en" sz="1200">
                <a:solidFill>
                  <a:schemeClr val="dk1"/>
                </a:solidFill>
              </a:rPr>
              <a:t>: can travel from one area to forest to another with "at most" one turn. 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</a:t>
            </a:r>
            <a:r>
              <a:rPr b="1" lang="en" sz="1200">
                <a:solidFill>
                  <a:schemeClr val="dk1"/>
                </a:solidFill>
              </a:rPr>
              <a:t>scalable:</a:t>
            </a:r>
            <a:r>
              <a:rPr lang="en" sz="1200">
                <a:solidFill>
                  <a:schemeClr val="dk1"/>
                </a:solidFill>
              </a:rPr>
              <a:t> each rectangular grid cell can be partitioned into more rectangular cells (recursive nature)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</a:t>
            </a:r>
            <a:r>
              <a:rPr b="1" lang="en" sz="1200">
                <a:solidFill>
                  <a:schemeClr val="dk1"/>
                </a:solidFill>
              </a:rPr>
              <a:t>pocket friendly</a:t>
            </a:r>
            <a:r>
              <a:rPr lang="en" sz="1200">
                <a:solidFill>
                  <a:schemeClr val="dk1"/>
                </a:solidFill>
              </a:rPr>
              <a:t>: no need to capture satellite images of whole forest periodically. </a:t>
            </a:r>
            <a:r>
              <a:rPr lang="en" sz="1200">
                <a:solidFill>
                  <a:schemeClr val="dk1"/>
                </a:solidFill>
              </a:rPr>
              <a:t>o</a:t>
            </a:r>
            <a:r>
              <a:rPr lang="en" sz="1200">
                <a:solidFill>
                  <a:schemeClr val="dk1"/>
                </a:solidFill>
              </a:rPr>
              <a:t>nly look at a particular grid cell (locality)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168575" y="227600"/>
            <a:ext cx="8699100" cy="49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</a:rPr>
              <a:t>Procedure</a:t>
            </a:r>
            <a:r>
              <a:rPr b="1" lang="en" sz="1200" u="sng">
                <a:solidFill>
                  <a:schemeClr val="dk1"/>
                </a:solidFill>
              </a:rPr>
              <a:t>:</a:t>
            </a:r>
            <a:endParaRPr b="1" sz="12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Input: initial density of the trees in the forest, grid cell size. 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- create a </a:t>
            </a:r>
            <a:r>
              <a:rPr lang="en" sz="1200">
                <a:solidFill>
                  <a:schemeClr val="dk1"/>
                </a:solidFill>
              </a:rPr>
              <a:t>rectangular</a:t>
            </a:r>
            <a:r>
              <a:rPr lang="en" sz="1200">
                <a:solidFill>
                  <a:schemeClr val="dk1"/>
                </a:solidFill>
              </a:rPr>
              <a:t> grid of grid_size.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</a:rPr>
              <a:t>M</a:t>
            </a:r>
            <a:r>
              <a:rPr b="1" lang="en" sz="1200" u="sng">
                <a:solidFill>
                  <a:schemeClr val="dk1"/>
                </a:solidFill>
              </a:rPr>
              <a:t>etrics:</a:t>
            </a:r>
            <a:endParaRPr b="1" sz="12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[1] Percent of trees chopped.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[2] Percent of trees lost in case of accidental burn in a grid cell.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[3] Total percent of trees lost = % trees chopped + % trees lost in case of accidental burn in a grid cell.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</a:rPr>
              <a:t>Experiments:</a:t>
            </a:r>
            <a:endParaRPr b="1" sz="12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Exp1: For a fixed initial density of the trees, </a:t>
            </a:r>
            <a:r>
              <a:rPr lang="en" sz="1200">
                <a:solidFill>
                  <a:schemeClr val="dk1"/>
                </a:solidFill>
              </a:rPr>
              <a:t>variation</a:t>
            </a:r>
            <a:r>
              <a:rPr lang="en" sz="1200">
                <a:solidFill>
                  <a:schemeClr val="dk1"/>
                </a:solidFill>
              </a:rPr>
              <a:t> as grid_size increases.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Exp2: For a fixed grid cell size, how does tree density impact the above metrics.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</a:rPr>
              <a:t>Numerical Stability &amp; Reproducibility:</a:t>
            </a:r>
            <a:endParaRPr b="1" sz="12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All experiments were ran 100 times. mean and standard deviation are reported.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5493375" y="6505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/>
        </p:nvSpPr>
        <p:spPr>
          <a:xfrm>
            <a:off x="214650" y="429300"/>
            <a:ext cx="41856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</a:rPr>
              <a:t>Exp 1:</a:t>
            </a:r>
            <a:r>
              <a:rPr b="1" lang="en" sz="12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chemeClr val="dk1"/>
                </a:solidFill>
              </a:rPr>
              <a:t>variation as </a:t>
            </a:r>
            <a:r>
              <a:rPr b="1" lang="en" sz="1200">
                <a:solidFill>
                  <a:schemeClr val="dk1"/>
                </a:solidFill>
              </a:rPr>
              <a:t>grid_size</a:t>
            </a:r>
            <a:r>
              <a:rPr lang="en" sz="1200">
                <a:solidFill>
                  <a:schemeClr val="dk1"/>
                </a:solidFill>
              </a:rPr>
              <a:t> increases, constant density.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200" u="sng">
              <a:solidFill>
                <a:schemeClr val="dk1"/>
              </a:solidFill>
            </a:endParaRPr>
          </a:p>
        </p:txBody>
      </p:sp>
      <p:graphicFrame>
        <p:nvGraphicFramePr>
          <p:cNvPr id="90" name="Google Shape;90;p17"/>
          <p:cNvGraphicFramePr/>
          <p:nvPr/>
        </p:nvGraphicFramePr>
        <p:xfrm>
          <a:off x="214650" y="98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{1369DAFB-512C-41B0-8954-659C04558764}</a:tableStyleId>
              </a:tblPr>
              <a:tblGrid>
                <a:gridCol w="926925"/>
                <a:gridCol w="926925"/>
                <a:gridCol w="926925"/>
                <a:gridCol w="926925"/>
              </a:tblGrid>
              <a:tr h="509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Grid Size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%</a:t>
                      </a:r>
                      <a:r>
                        <a:rPr b="1" lang="en" sz="1100"/>
                        <a:t> of trees chopped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%</a:t>
                      </a:r>
                      <a:r>
                        <a:rPr b="1" lang="en" sz="1100"/>
                        <a:t> burned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Total % lost</a:t>
                      </a:r>
                      <a:endParaRPr b="1" sz="1100"/>
                    </a:p>
                  </a:txBody>
                  <a:tcPr marT="63500" marB="63500" marR="63500" marL="63500"/>
                </a:tc>
              </a:tr>
              <a:tr h="32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3.23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3.77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2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7.05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7.08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2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15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10.73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0.34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11.07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2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14.52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0.17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14.69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2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25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18.23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0.12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18.36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2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21.91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21.95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2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35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25.22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0.01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25.23</a:t>
                      </a:r>
                      <a:endParaRPr sz="11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graphicFrame>
        <p:nvGraphicFramePr>
          <p:cNvPr id="91" name="Google Shape;91;p17"/>
          <p:cNvGraphicFramePr/>
          <p:nvPr/>
        </p:nvGraphicFramePr>
        <p:xfrm>
          <a:off x="4942825" y="869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{1369DAFB-512C-41B0-8954-659C04558764}</a:tableStyleId>
              </a:tblPr>
              <a:tblGrid>
                <a:gridCol w="953575"/>
                <a:gridCol w="953575"/>
                <a:gridCol w="953575"/>
                <a:gridCol w="953575"/>
              </a:tblGrid>
              <a:tr h="663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Density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% </a:t>
                      </a:r>
                      <a:r>
                        <a:rPr b="1" lang="en" sz="1100"/>
                        <a:t>of trees chopped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% </a:t>
                      </a:r>
                      <a:r>
                        <a:rPr b="1" lang="en" sz="1100"/>
                        <a:t>burned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Total % lost</a:t>
                      </a:r>
                      <a:endParaRPr b="1"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7.24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7.24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6.92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6.95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7.1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7.13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40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7.08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7.11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6.98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0.04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7.02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60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6.92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0.04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6.97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6.99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0.78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7.78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80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6.99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0.93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7.91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90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7.01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0.93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7.94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308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99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7.05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0.91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7.96</a:t>
                      </a:r>
                      <a:endParaRPr sz="11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cxnSp>
        <p:nvCxnSpPr>
          <p:cNvPr id="92" name="Google Shape;92;p17"/>
          <p:cNvCxnSpPr/>
          <p:nvPr/>
        </p:nvCxnSpPr>
        <p:spPr>
          <a:xfrm flipH="1">
            <a:off x="4573250" y="22800"/>
            <a:ext cx="26700" cy="509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" name="Google Shape;93;p17"/>
          <p:cNvSpPr txBox="1"/>
          <p:nvPr/>
        </p:nvSpPr>
        <p:spPr>
          <a:xfrm>
            <a:off x="4942825" y="369625"/>
            <a:ext cx="3911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</a:rPr>
              <a:t>Exp 2:</a:t>
            </a:r>
            <a:r>
              <a:rPr b="1" lang="en" sz="12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chemeClr val="dk1"/>
                </a:solidFill>
              </a:rPr>
              <a:t>variation as </a:t>
            </a:r>
            <a:r>
              <a:rPr b="1" lang="en" sz="1200">
                <a:solidFill>
                  <a:schemeClr val="dk1"/>
                </a:solidFill>
              </a:rPr>
              <a:t>density</a:t>
            </a:r>
            <a:r>
              <a:rPr lang="en" sz="1200">
                <a:solidFill>
                  <a:schemeClr val="dk1"/>
                </a:solidFill>
              </a:rPr>
              <a:t> increases, constant 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214650" y="3832925"/>
            <a:ext cx="3707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800">
                <a:solidFill>
                  <a:schemeClr val="dk1"/>
                </a:solidFill>
              </a:rPr>
              <a:t>At 65 percent density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4942775" y="4657400"/>
            <a:ext cx="3814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800">
                <a:solidFill>
                  <a:schemeClr val="dk1"/>
                </a:solidFill>
              </a:rPr>
              <a:t>Grid size 10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1572588" y="44145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rial"/>
                <a:ea typeface="Arial"/>
                <a:cs typeface="Arial"/>
                <a:sym typeface="Arial"/>
              </a:rPr>
              <a:t>Density = 65%</a:t>
            </a:r>
            <a:endParaRPr sz="19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4927" y="318327"/>
            <a:ext cx="5634125" cy="419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1754925" y="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Original</a:t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4389050" y="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Optimized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1489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Using 100 runs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61" y="699123"/>
            <a:ext cx="7197875" cy="39757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19"/>
          <p:cNvCxnSpPr/>
          <p:nvPr/>
        </p:nvCxnSpPr>
        <p:spPr>
          <a:xfrm flipH="1" rot="10800000">
            <a:off x="5844875" y="4588425"/>
            <a:ext cx="20352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9"/>
          <p:cNvCxnSpPr/>
          <p:nvPr/>
        </p:nvCxnSpPr>
        <p:spPr>
          <a:xfrm flipH="1" rot="10800000">
            <a:off x="963325" y="1353025"/>
            <a:ext cx="21600" cy="260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19"/>
          <p:cNvSpPr txBox="1"/>
          <p:nvPr/>
        </p:nvSpPr>
        <p:spPr>
          <a:xfrm>
            <a:off x="6470825" y="4305575"/>
            <a:ext cx="70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Density</a:t>
            </a:r>
            <a:endParaRPr/>
          </a:p>
        </p:txBody>
      </p:sp>
      <p:sp>
        <p:nvSpPr>
          <p:cNvPr id="113" name="Google Shape;113;p19"/>
          <p:cNvSpPr txBox="1"/>
          <p:nvPr/>
        </p:nvSpPr>
        <p:spPr>
          <a:xfrm>
            <a:off x="194725" y="2387100"/>
            <a:ext cx="76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Percent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159900" y="677125"/>
            <a:ext cx="89841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aseline="30000" lang="en" sz="2400">
                <a:latin typeface="Arial"/>
                <a:ea typeface="Arial"/>
                <a:cs typeface="Arial"/>
                <a:sym typeface="Arial"/>
              </a:rPr>
              <a:t>We:</a:t>
            </a:r>
            <a:br>
              <a:rPr baseline="30000" lang="en" sz="2400">
                <a:latin typeface="Arial"/>
                <a:ea typeface="Arial"/>
                <a:cs typeface="Arial"/>
                <a:sym typeface="Arial"/>
              </a:rPr>
            </a:br>
            <a:r>
              <a:rPr baseline="30000" lang="en" sz="2400">
                <a:latin typeface="Arial"/>
                <a:ea typeface="Arial"/>
                <a:cs typeface="Arial"/>
                <a:sym typeface="Arial"/>
              </a:rPr>
              <a:t>- propose a novel algorithm for overcoming losses due to forest fires by gridding the forest into rectangular patches. </a:t>
            </a:r>
            <a:br>
              <a:rPr baseline="30000" lang="en" sz="2400">
                <a:latin typeface="Arial"/>
                <a:ea typeface="Arial"/>
                <a:cs typeface="Arial"/>
                <a:sym typeface="Arial"/>
              </a:rPr>
            </a:br>
            <a:r>
              <a:rPr baseline="30000" lang="en" sz="240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baseline="30000" lang="en" sz="2400">
                <a:latin typeface="Arial"/>
                <a:ea typeface="Arial"/>
                <a:cs typeface="Arial"/>
                <a:sym typeface="Arial"/>
              </a:rPr>
              <a:t>show that the proposed approach performs better than a naive baseline which might involve randomly trimming certain regions of the forest.</a:t>
            </a:r>
            <a:br>
              <a:rPr baseline="30000" lang="en" sz="2400">
                <a:latin typeface="Arial"/>
                <a:ea typeface="Arial"/>
                <a:cs typeface="Arial"/>
                <a:sym typeface="Arial"/>
              </a:rPr>
            </a:br>
            <a:r>
              <a:rPr baseline="30000" lang="en" sz="240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baseline="30000" lang="en" sz="2400">
                <a:latin typeface="Arial"/>
                <a:ea typeface="Arial"/>
                <a:cs typeface="Arial"/>
                <a:sym typeface="Arial"/>
              </a:rPr>
              <a:t>analyze the impact of the initial tree density and grid cell size on the total number of trees which will be lost in case of an accidental fire.</a:t>
            </a:r>
            <a:br>
              <a:rPr baseline="30000" lang="en" sz="2400">
                <a:latin typeface="Arial"/>
                <a:ea typeface="Arial"/>
                <a:cs typeface="Arial"/>
                <a:sym typeface="Arial"/>
              </a:rPr>
            </a:br>
            <a:r>
              <a:rPr baseline="30000" lang="en" sz="2400">
                <a:latin typeface="Arial"/>
                <a:ea typeface="Arial"/>
                <a:cs typeface="Arial"/>
                <a:sym typeface="Arial"/>
              </a:rPr>
              <a:t>-  show that our approach is also environmentally sustainable by minimizing the number of trees lost, and also guaranteeing minimum damage in case of fire.</a:t>
            </a:r>
            <a:endParaRPr baseline="30000" sz="2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